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258" r:id="rId5"/>
    <p:sldId id="268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5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90"/>
        <p:guide pos="3844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835660"/>
            <a:ext cx="6061710" cy="41014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685"/>
            <a:ext cx="7822565" cy="43484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60235" y="404495"/>
            <a:ext cx="1905000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200" strike="noStrike" noProof="1">
                <a:solidFill>
                  <a:schemeClr val="tx1"/>
                </a:solidFill>
              </a:rPr>
              <a:t>卫生间及通道约：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80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8040053" y="620713"/>
            <a:ext cx="20955" cy="11518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7625" y="5964555"/>
            <a:ext cx="3227070" cy="89408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 fontAlgn="base"/>
            <a:r>
              <a:rPr lang="en-US" alt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B1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商业面积约：</a:t>
            </a:r>
            <a:r>
              <a:rPr lang="en-US" alt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720</a:t>
            </a:r>
            <a:r>
              <a:rPr lang="zh-CN" altLang="en-US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㎡</a:t>
            </a:r>
            <a:endParaRPr lang="zh-CN" altLang="en-US" sz="1800" strike="noStrike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base"/>
            <a:r>
              <a:rPr lang="en-US" alt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B1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下沉庭院域面积</a:t>
            </a:r>
            <a:r>
              <a:rPr lang="en-US" alt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约：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260㎡</a:t>
            </a:r>
            <a:endParaRPr lang="en-US" altLang="zh-CN" sz="1800" strike="noStrike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908685"/>
            <a:ext cx="4197350" cy="55562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sz="3200" strike="noStrike" noProof="1">
                <a:solidFill>
                  <a:schemeClr val="tx1"/>
                </a:solidFill>
              </a:rPr>
              <a:t>B1</a:t>
            </a:r>
            <a:r>
              <a:rPr lang="zh-CN" altLang="en-US" sz="3200" strike="noStrike" noProof="1">
                <a:solidFill>
                  <a:schemeClr val="tx1"/>
                </a:solidFill>
              </a:rPr>
              <a:t>层室内含下沉庭院</a:t>
            </a:r>
            <a:endParaRPr lang="zh-CN" altLang="en-US" sz="32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2170" y="1186815"/>
            <a:ext cx="3712845" cy="37865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t="2983"/>
          <a:stretch>
            <a:fillRect/>
          </a:stretch>
        </p:blipFill>
        <p:spPr>
          <a:xfrm>
            <a:off x="0" y="764540"/>
            <a:ext cx="8566785" cy="46678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4765" y="476885"/>
            <a:ext cx="4197350" cy="55562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sz="3200" strike="noStrike" noProof="1">
                <a:solidFill>
                  <a:schemeClr val="tx1"/>
                </a:solidFill>
              </a:rPr>
              <a:t>B2</a:t>
            </a:r>
            <a:r>
              <a:rPr lang="zh-CN" altLang="en-US" sz="3200" strike="noStrike" noProof="1">
                <a:solidFill>
                  <a:schemeClr val="tx1"/>
                </a:solidFill>
              </a:rPr>
              <a:t>层室内含下沉庭院</a:t>
            </a:r>
            <a:endParaRPr lang="zh-CN" altLang="en-US" sz="3200" strike="noStrike" noProof="1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625" y="5964555"/>
            <a:ext cx="3282950" cy="89408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 fontAlgn="base"/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B2</a:t>
            </a:r>
            <a:r>
              <a:rPr 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商业面积约：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380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㎡</a:t>
            </a:r>
            <a:endParaRPr lang="zh-CN" altLang="en-US" sz="1800" strike="noStrike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base"/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B2</a:t>
            </a:r>
            <a:r>
              <a:rPr 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下沉庭院域面积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约：</a:t>
            </a:r>
            <a:r>
              <a:rPr lang="en-US" altLang="zh-CN" sz="1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240㎡</a:t>
            </a:r>
            <a:endParaRPr lang="zh-CN" altLang="en-US" sz="1200" strike="noStrike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83840" y="2564765"/>
            <a:ext cx="2274888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200" strike="noStrike" noProof="1">
                <a:solidFill>
                  <a:schemeClr val="tx1"/>
                </a:solidFill>
              </a:rPr>
              <a:t>前场公区：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155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/>
        </p:nvSpPr>
        <p:spPr>
          <a:xfrm>
            <a:off x="47625" y="5964238"/>
            <a:ext cx="2947988" cy="893763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alt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B1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交通核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面积约</a:t>
            </a:r>
            <a:r>
              <a:rPr 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230</a:t>
            </a:r>
            <a:r>
              <a:rPr lang="zh-CN" altLang="en-US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㎡</a:t>
            </a:r>
            <a:endParaRPr lang="zh-CN" altLang="en-US" sz="1200" strike="noStrike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4197350" cy="55562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sz="3200" strike="noStrike" noProof="1">
                <a:solidFill>
                  <a:schemeClr val="tx1"/>
                </a:solidFill>
              </a:rPr>
              <a:t>B1</a:t>
            </a:r>
            <a:r>
              <a:rPr lang="zh-CN" altLang="en-US" sz="3200" strike="noStrike" noProof="1">
                <a:solidFill>
                  <a:schemeClr val="tx1"/>
                </a:solidFill>
              </a:rPr>
              <a:t>层交通核</a:t>
            </a:r>
            <a:endParaRPr lang="zh-CN" altLang="en-US" sz="3200" strike="noStrike" noProof="1">
              <a:solidFill>
                <a:schemeClr val="tx1"/>
              </a:solidFill>
            </a:endParaRPr>
          </a:p>
        </p:txBody>
      </p:sp>
      <p:pic>
        <p:nvPicPr>
          <p:cNvPr id="717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5775" y="-26987"/>
            <a:ext cx="7764463" cy="6872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7175500" y="5373688"/>
            <a:ext cx="2914650" cy="112236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59375" y="3573463"/>
            <a:ext cx="2082800" cy="86677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83788" y="836613"/>
            <a:ext cx="360363" cy="244792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128250" y="4724400"/>
            <a:ext cx="1295400" cy="93662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H="1" flipV="1">
            <a:off x="5507038" y="4362450"/>
            <a:ext cx="11113" cy="8223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799013" y="5154613"/>
            <a:ext cx="1685925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sz="1200" strike="noStrike" noProof="1">
                <a:solidFill>
                  <a:schemeClr val="tx1"/>
                </a:solidFill>
              </a:rPr>
              <a:t>通道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约：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50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823200" y="4365625"/>
            <a:ext cx="1685925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sz="1200" strike="noStrike" noProof="1">
                <a:solidFill>
                  <a:schemeClr val="tx1"/>
                </a:solidFill>
              </a:rPr>
              <a:t>通道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约：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130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8040688" y="4581525"/>
            <a:ext cx="0" cy="7191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607300" y="1989138"/>
            <a:ext cx="1685925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sz="1200" strike="noStrike" noProof="1">
                <a:solidFill>
                  <a:schemeClr val="tx1"/>
                </a:solidFill>
              </a:rPr>
              <a:t>通道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约：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50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9264650" y="2132013"/>
            <a:ext cx="6477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endCxn id="9" idx="1"/>
          </p:cNvCxnSpPr>
          <p:nvPr/>
        </p:nvCxnSpPr>
        <p:spPr>
          <a:xfrm>
            <a:off x="9407525" y="4581525"/>
            <a:ext cx="720725" cy="6111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6213" y="0"/>
            <a:ext cx="8205787" cy="6816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5"/>
          <p:cNvSpPr/>
          <p:nvPr/>
        </p:nvSpPr>
        <p:spPr>
          <a:xfrm>
            <a:off x="47625" y="5964238"/>
            <a:ext cx="2947988" cy="893763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alt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B2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交通核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面积约</a:t>
            </a:r>
            <a:r>
              <a:rPr 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240</a:t>
            </a:r>
            <a:r>
              <a:rPr lang="zh-CN" altLang="en-US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㎡</a:t>
            </a:r>
            <a:endParaRPr lang="zh-CN" altLang="en-US" sz="1200" strike="noStrike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4197350" cy="55562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sz="3200" strike="noStrike" noProof="1">
                <a:solidFill>
                  <a:schemeClr val="tx1"/>
                </a:solidFill>
              </a:rPr>
              <a:t>B2</a:t>
            </a:r>
            <a:r>
              <a:rPr lang="zh-CN" altLang="en-US" sz="3200" strike="noStrike" noProof="1">
                <a:solidFill>
                  <a:schemeClr val="tx1"/>
                </a:solidFill>
              </a:rPr>
              <a:t>层交通核</a:t>
            </a:r>
            <a:endParaRPr lang="zh-CN" altLang="en-US" sz="3200" strike="noStrike" noProof="1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24563" y="5445125"/>
            <a:ext cx="5130800" cy="126047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70425" y="3932238"/>
            <a:ext cx="2578100" cy="137001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01275" y="1052513"/>
            <a:ext cx="358775" cy="244792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317163" y="4365625"/>
            <a:ext cx="1322388" cy="10795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823200" y="4365625"/>
            <a:ext cx="1685925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sz="1200" strike="noStrike" noProof="1">
                <a:solidFill>
                  <a:schemeClr val="tx1"/>
                </a:solidFill>
              </a:rPr>
              <a:t>通道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约：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190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8040688" y="4581525"/>
            <a:ext cx="0" cy="7191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894638" y="2203450"/>
            <a:ext cx="1685925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sz="1200" strike="noStrike" noProof="1">
                <a:solidFill>
                  <a:schemeClr val="tx1"/>
                </a:solidFill>
              </a:rPr>
              <a:t>通道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约：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50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9550400" y="2347913"/>
            <a:ext cx="649288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9480550" y="4541838"/>
            <a:ext cx="720725" cy="6127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H="1">
            <a:off x="7248525" y="4437063"/>
            <a:ext cx="630238" cy="158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/>
        </p:nvSpPr>
        <p:spPr>
          <a:xfrm>
            <a:off x="47625" y="5964238"/>
            <a:ext cx="2947988" cy="893763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alt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B6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交通核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面积约</a:t>
            </a:r>
            <a:r>
              <a:rPr 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en-US" alt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r>
              <a:rPr lang="zh-CN" altLang="en-US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㎡</a:t>
            </a:r>
            <a:endParaRPr lang="zh-CN" altLang="en-US" sz="1200" strike="noStrike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14463" y="2562225"/>
            <a:ext cx="1685925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sz="1200" strike="noStrike" noProof="1">
                <a:solidFill>
                  <a:schemeClr val="tx1"/>
                </a:solidFill>
              </a:rPr>
              <a:t>平台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约：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6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0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  <p:pic>
        <p:nvPicPr>
          <p:cNvPr id="921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5875" y="44450"/>
            <a:ext cx="8366125" cy="6813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0" y="0"/>
            <a:ext cx="4197350" cy="55562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sz="3200" strike="noStrike" noProof="1">
                <a:solidFill>
                  <a:schemeClr val="tx1"/>
                </a:solidFill>
              </a:rPr>
              <a:t>B6</a:t>
            </a:r>
            <a:r>
              <a:rPr lang="zh-CN" altLang="en-US" sz="3200" strike="noStrike" noProof="1">
                <a:solidFill>
                  <a:schemeClr val="tx1"/>
                </a:solidFill>
              </a:rPr>
              <a:t>层交通核</a:t>
            </a:r>
            <a:endParaRPr lang="zh-CN" altLang="en-US" sz="3200" strike="noStrike" noProof="1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20188" y="4397375"/>
            <a:ext cx="2495550" cy="156686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3101975" y="2671763"/>
            <a:ext cx="6018213" cy="16922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/>
        </p:nvSpPr>
        <p:spPr>
          <a:xfrm>
            <a:off x="47625" y="5964238"/>
            <a:ext cx="2947988" cy="893763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alt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B7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交通核</a:t>
            </a:r>
            <a:r>
              <a:rPr lang="zh-CN" sz="18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面积约</a:t>
            </a:r>
            <a:r>
              <a:rPr 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en-US" alt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</a:t>
            </a:r>
            <a:r>
              <a:rPr lang="en-US" altLang="zh-CN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r>
              <a:rPr lang="zh-CN" altLang="en-US" sz="1200" strike="noStrike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㎡</a:t>
            </a:r>
            <a:endParaRPr lang="zh-CN" altLang="en-US" sz="1200" strike="noStrike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4197350" cy="55562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sz="3200" strike="noStrike" noProof="1">
                <a:solidFill>
                  <a:schemeClr val="tx1"/>
                </a:solidFill>
              </a:rPr>
              <a:t>B7</a:t>
            </a:r>
            <a:r>
              <a:rPr lang="zh-CN" altLang="en-US" sz="3200" strike="noStrike" noProof="1">
                <a:solidFill>
                  <a:schemeClr val="tx1"/>
                </a:solidFill>
              </a:rPr>
              <a:t>层交通核</a:t>
            </a:r>
            <a:endParaRPr lang="zh-CN" altLang="en-US" sz="3200" strike="noStrike" noProof="1">
              <a:solidFill>
                <a:schemeClr val="tx1"/>
              </a:solidFill>
            </a:endParaRPr>
          </a:p>
        </p:txBody>
      </p:sp>
      <p:pic>
        <p:nvPicPr>
          <p:cNvPr id="1024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1813" y="642938"/>
            <a:ext cx="9091612" cy="6215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6096000" y="3140075"/>
            <a:ext cx="1343025" cy="273526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24563" y="1339850"/>
            <a:ext cx="4087813" cy="13716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767763" y="2781300"/>
            <a:ext cx="1344613" cy="229235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 fontAlgn="base">
              <a:buClrTx/>
              <a:buSzTx/>
              <a:buFontTx/>
            </a:pPr>
            <a:endParaRPr lang="zh-CN" altLang="en-US" sz="1800" strike="noStrike" noProof="1"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14463" y="2562225"/>
            <a:ext cx="1685925" cy="21907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sz="1200" strike="noStrike" noProof="1">
                <a:solidFill>
                  <a:schemeClr val="tx1"/>
                </a:solidFill>
              </a:rPr>
              <a:t>公区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约：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30</a:t>
            </a:r>
            <a:r>
              <a:rPr lang="en-US" altLang="zh-CN" sz="1200" strike="noStrike" noProof="1">
                <a:solidFill>
                  <a:schemeClr val="tx1"/>
                </a:solidFill>
              </a:rPr>
              <a:t>0</a:t>
            </a:r>
            <a:r>
              <a:rPr lang="zh-CN" altLang="en-US" sz="1200" strike="noStrike" noProof="1">
                <a:solidFill>
                  <a:schemeClr val="tx1"/>
                </a:solidFill>
              </a:rPr>
              <a:t>㎡</a:t>
            </a:r>
            <a:endParaRPr lang="zh-CN" altLang="en-US" sz="1200" strike="noStrike" noProof="1">
              <a:solidFill>
                <a:schemeClr val="tx1"/>
              </a:solidFill>
            </a:endParaRPr>
          </a:p>
        </p:txBody>
      </p:sp>
      <p:cxnSp>
        <p:nvCxnSpPr>
          <p:cNvPr id="20" name="直接箭头连接符 19"/>
          <p:cNvCxnSpPr>
            <a:endCxn id="11" idx="1"/>
          </p:cNvCxnSpPr>
          <p:nvPr/>
        </p:nvCxnSpPr>
        <p:spPr>
          <a:xfrm flipV="1">
            <a:off x="3101975" y="2025650"/>
            <a:ext cx="2922588" cy="5349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19" idx="3"/>
          </p:cNvCxnSpPr>
          <p:nvPr/>
        </p:nvCxnSpPr>
        <p:spPr>
          <a:xfrm>
            <a:off x="3101975" y="2671763"/>
            <a:ext cx="3067050" cy="6127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3101975" y="2563813"/>
            <a:ext cx="5730875" cy="7207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GI3YTE0NzMxMTQ4Yzg3ZjgyZTQ3NDA4MWFhYmYzNDYifQ=="/>
</p:tagLst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</Words>
  <Application>WPS 演示</Application>
  <PresentationFormat/>
  <Paragraphs>44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Arial Unicode MS</vt:lpstr>
      <vt:lpstr>Calibri</vt:lpstr>
      <vt:lpstr>1_默认设计模板</vt:lpstr>
      <vt:lpstr>2_默认设计模板</vt:lpstr>
      <vt:lpstr>3_默认设计模板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1</dc:creator>
  <cp:lastModifiedBy>Alvis Li</cp:lastModifiedBy>
  <cp:revision>20</cp:revision>
  <dcterms:created xsi:type="dcterms:W3CDTF">2024-04-29T07:33:00Z</dcterms:created>
  <dcterms:modified xsi:type="dcterms:W3CDTF">2024-05-11T09:21:41Z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B73D92493E744D16B39C1271DD19037A_13</vt:lpwstr>
  </property>
</Properties>
</file>